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Raleway"/>
      <p:regular r:id="rId27"/>
      <p:bold r:id="rId28"/>
      <p:italic r:id="rId29"/>
      <p:boldItalic r:id="rId30"/>
    </p:embeddedFont>
    <p:embeddedFont>
      <p:font typeface="Roboto"/>
      <p:regular r:id="rId31"/>
      <p:bold r:id="rId32"/>
      <p:italic r:id="rId33"/>
      <p:boldItalic r:id="rId34"/>
    </p:embeddedFont>
    <p:embeddedFont>
      <p:font typeface="Nunito"/>
      <p:regular r:id="rId35"/>
      <p:bold r:id="rId36"/>
      <p:italic r:id="rId37"/>
      <p:boldItalic r:id="rId38"/>
    </p:embeddedFont>
    <p:embeddedFont>
      <p:font typeface="Lato"/>
      <p:regular r:id="rId39"/>
      <p:bold r:id="rId40"/>
      <p:italic r:id="rId41"/>
      <p:boldItalic r:id="rId42"/>
    </p:embeddedFont>
    <p:embeddedFont>
      <p:font typeface="Maven Pro"/>
      <p:regular r:id="rId43"/>
      <p:bold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.fntdata"/><Relationship Id="rId20" Type="http://schemas.openxmlformats.org/officeDocument/2006/relationships/slide" Target="slides/slide15.xml"/><Relationship Id="rId42" Type="http://schemas.openxmlformats.org/officeDocument/2006/relationships/font" Target="fonts/Lato-boldItalic.fntdata"/><Relationship Id="rId41" Type="http://schemas.openxmlformats.org/officeDocument/2006/relationships/font" Target="fonts/Lato-italic.fntdata"/><Relationship Id="rId22" Type="http://schemas.openxmlformats.org/officeDocument/2006/relationships/slide" Target="slides/slide17.xml"/><Relationship Id="rId44" Type="http://schemas.openxmlformats.org/officeDocument/2006/relationships/font" Target="fonts/MavenPro-bold.fntdata"/><Relationship Id="rId21" Type="http://schemas.openxmlformats.org/officeDocument/2006/relationships/slide" Target="slides/slide16.xml"/><Relationship Id="rId43" Type="http://schemas.openxmlformats.org/officeDocument/2006/relationships/font" Target="fonts/MavenPro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aleway-bold.fntdata"/><Relationship Id="rId27" Type="http://schemas.openxmlformats.org/officeDocument/2006/relationships/font" Target="fonts/Raleway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regular.fntdata"/><Relationship Id="rId30" Type="http://schemas.openxmlformats.org/officeDocument/2006/relationships/font" Target="fonts/Raleway-boldItalic.fntdata"/><Relationship Id="rId11" Type="http://schemas.openxmlformats.org/officeDocument/2006/relationships/slide" Target="slides/slide6.xml"/><Relationship Id="rId33" Type="http://schemas.openxmlformats.org/officeDocument/2006/relationships/font" Target="fonts/Roboto-italic.fntdata"/><Relationship Id="rId10" Type="http://schemas.openxmlformats.org/officeDocument/2006/relationships/slide" Target="slides/slide5.xml"/><Relationship Id="rId32" Type="http://schemas.openxmlformats.org/officeDocument/2006/relationships/font" Target="fonts/Roboto-bold.fntdata"/><Relationship Id="rId13" Type="http://schemas.openxmlformats.org/officeDocument/2006/relationships/slide" Target="slides/slide8.xml"/><Relationship Id="rId35" Type="http://schemas.openxmlformats.org/officeDocument/2006/relationships/font" Target="fonts/Nunito-regular.fntdata"/><Relationship Id="rId12" Type="http://schemas.openxmlformats.org/officeDocument/2006/relationships/slide" Target="slides/slide7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10.xml"/><Relationship Id="rId37" Type="http://schemas.openxmlformats.org/officeDocument/2006/relationships/font" Target="fonts/Nunito-italic.fntdata"/><Relationship Id="rId14" Type="http://schemas.openxmlformats.org/officeDocument/2006/relationships/slide" Target="slides/slide9.xml"/><Relationship Id="rId36" Type="http://schemas.openxmlformats.org/officeDocument/2006/relationships/font" Target="fonts/Nunito-bold.fntdata"/><Relationship Id="rId17" Type="http://schemas.openxmlformats.org/officeDocument/2006/relationships/slide" Target="slides/slide12.xml"/><Relationship Id="rId39" Type="http://schemas.openxmlformats.org/officeDocument/2006/relationships/font" Target="fonts/Lato-regular.fntdata"/><Relationship Id="rId16" Type="http://schemas.openxmlformats.org/officeDocument/2006/relationships/slide" Target="slides/slide11.xml"/><Relationship Id="rId38" Type="http://schemas.openxmlformats.org/officeDocument/2006/relationships/font" Target="fonts/Nuni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a1788b5a77_0_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a1788b5a77_0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a1788b5a77_0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a1788b5a77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a1788b5a77_0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a1788b5a77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a1788b5a77_0_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a1788b5a77_0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a1788b5a77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a1788b5a77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a1788b5a77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a1788b5a77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a1788b5a77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a1788b5a77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a1788b5a77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a1788b5a77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a1788b5a7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a1788b5a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a1788b5a77_0_4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a1788b5a77_0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a1788b5a77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a1788b5a77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a1788b5a77_0_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a1788b5a77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a1788b5a77_2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a1788b5a77_2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a1788b5a77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a1788b5a77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a1788b5a77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a1788b5a77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a1788b5a77_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a1788b5a77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a1788b5a77_0_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a1788b5a77_0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a1788b5a77_0_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a1788b5a77_0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1788b5a77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1788b5a77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a1788b5a77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a1788b5a77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2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8" name="Google Shape;268;p11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" name="Google Shape;82;p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0" name="Google Shape;90;p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5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7" name="Google Shape;97;p5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7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" name="Google Shape;111;p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5" name="Google Shape;125;p8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9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9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" name="Google Shape;133;p9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10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0" name="Google Shape;140;p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hyperlink" Target="https://www.levada.ru/2020/10/12/doverie-politikam-5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gif"/><Relationship Id="rId4" Type="http://schemas.openxmlformats.org/officeDocument/2006/relationships/hyperlink" Target="https://www.agriculture.com/markets/newswire/malaysian-palm-oil-groups-urge-sabah-state-to-allow-work-to-resume" TargetMode="External"/><Relationship Id="rId5" Type="http://schemas.openxmlformats.org/officeDocument/2006/relationships/hyperlink" Target="https://www.bbc.com/russian/news-52079317" TargetMode="External"/><Relationship Id="rId6" Type="http://schemas.openxmlformats.org/officeDocument/2006/relationships/hyperlink" Target="https://www.theedgemarkets.com/article/india-lockdown-casts-shadow-biggest-buyers-palm-imports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/>
              <a:t>Р</a:t>
            </a:r>
            <a:r>
              <a:rPr lang="ru" sz="2900"/>
              <a:t>ынок пальмового масла на фоне пандемии коронавируса</a:t>
            </a:r>
            <a:endParaRPr sz="2900"/>
          </a:p>
        </p:txBody>
      </p:sp>
      <p:sp>
        <p:nvSpPr>
          <p:cNvPr id="278" name="Google Shape;278;p13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V Международная конференция «Масложировая индустрия. Масла и жиры». 21-22 октября, Санкт-Петербург, отель "Парк Инн Прибалтийская"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9" name="Google Shape;27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2600" y="963763"/>
            <a:ext cx="1339225" cy="123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Уходит в отставку ПМ Малайзии</a:t>
            </a:r>
            <a:endParaRPr/>
          </a:p>
        </p:txBody>
      </p:sp>
      <p:sp>
        <p:nvSpPr>
          <p:cNvPr id="338" name="Google Shape;338;p22"/>
          <p:cNvSpPr txBox="1"/>
          <p:nvPr>
            <p:ph idx="1" type="body"/>
          </p:nvPr>
        </p:nvSpPr>
        <p:spPr>
          <a:xfrm>
            <a:off x="1303800" y="1990050"/>
            <a:ext cx="42492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Премьер-министр Малайзии подал в отставку</a:t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200">
                <a:solidFill>
                  <a:srgbClr val="21212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Индия может ограничить импорт рафинированного пальмового масла и олеина в объеме не более 50 000 тонн в месяц, чтобы увеличить собственные мощности по переработке и поддержать местных фермеров, выращивающих масличные культуры. Предложение было сделано после того, как </a:t>
            </a:r>
            <a:r>
              <a:rPr lang="ru" sz="1200">
                <a:solidFill>
                  <a:srgbClr val="21212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премьер-министр Малайзии Махатхир Мохамад высказался с критикой нового индийского закона о гражданстве, основанного на религии. </a:t>
            </a:r>
            <a:r>
              <a:rPr lang="ru" sz="1200">
                <a:solidFill>
                  <a:srgbClr val="21212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94-летний премьер-министр ранее обвинял Индию во вторжении в спорный регион Кашмира, в котором преобладает мусульманское население. </a:t>
            </a:r>
            <a:endParaRPr/>
          </a:p>
        </p:txBody>
      </p:sp>
      <p:pic>
        <p:nvPicPr>
          <p:cNvPr id="339" name="Google Shape;3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5400" y="1750275"/>
            <a:ext cx="3240826" cy="324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3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600"/>
              <a:t>Россия снижает импорт </a:t>
            </a:r>
            <a:r>
              <a:rPr b="0" lang="ru" sz="2600"/>
              <a:t>пальмового масла на 17%. Январь-Апрель, тонн</a:t>
            </a:r>
            <a:endParaRPr b="0" sz="2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600"/>
              <a:t>2019 - 361 490,9</a:t>
            </a:r>
            <a:endParaRPr b="0" sz="2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600"/>
              <a:t>2020 - 299 305,1</a:t>
            </a:r>
            <a:endParaRPr b="0" sz="2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600"/>
              <a:t>Только в феврале был зафиксирован рост - 65 тыс.т против 117 тыс.тонн в 2019</a:t>
            </a:r>
            <a:endParaRPr b="0" sz="26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Пандемия изменила потребительский спрос</a:t>
            </a:r>
            <a:endParaRPr/>
          </a:p>
        </p:txBody>
      </p:sp>
      <p:sp>
        <p:nvSpPr>
          <p:cNvPr id="350" name="Google Shape;350;p24"/>
          <p:cNvSpPr txBox="1"/>
          <p:nvPr>
            <p:ph idx="1" type="body"/>
          </p:nvPr>
        </p:nvSpPr>
        <p:spPr>
          <a:xfrm>
            <a:off x="447250" y="1990050"/>
            <a:ext cx="382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Люди сделали запасы продовольствия как минимум на </a:t>
            </a:r>
            <a:r>
              <a:rPr lang="ru" u="sng"/>
              <a:t>три с половиной месяца</a:t>
            </a:r>
            <a:r>
              <a:rPr lang="ru"/>
              <a:t>. </a:t>
            </a:r>
            <a:endParaRPr/>
          </a:p>
          <a:p>
            <a:pPr indent="-311150" lvl="0" marL="457200" rtl="0" algn="just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Более 70% тех, кто успел запастись впрок </a:t>
            </a:r>
            <a:r>
              <a:rPr lang="ru" u="sng"/>
              <a:t>старше 65 лет</a:t>
            </a:r>
            <a:r>
              <a:rPr lang="ru"/>
              <a:t>. </a:t>
            </a:r>
            <a:endParaRPr/>
          </a:p>
          <a:p>
            <a:pPr indent="-311150" lvl="0" marL="457200" rtl="0" algn="just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Половина купленного- продукты с длительным сроком хранения: замороженные продукты, консервы, крупы, макароны, растительное масло и соль. </a:t>
            </a:r>
            <a:endParaRPr/>
          </a:p>
          <a:p>
            <a:pPr indent="-311150" lvl="0" marL="457200" rtl="0" algn="just">
              <a:spcBef>
                <a:spcPts val="1600"/>
              </a:spcBef>
              <a:spcAft>
                <a:spcPts val="1600"/>
              </a:spcAft>
              <a:buSzPts val="1300"/>
              <a:buChar char="●"/>
            </a:pPr>
            <a:r>
              <a:rPr lang="ru"/>
              <a:t>Пик продаж наступил 17 марта.</a:t>
            </a:r>
            <a:endParaRPr/>
          </a:p>
        </p:txBody>
      </p:sp>
      <p:pic>
        <p:nvPicPr>
          <p:cNvPr id="351" name="Google Shape;351;p24"/>
          <p:cNvPicPr preferRelativeResize="0"/>
          <p:nvPr/>
        </p:nvPicPr>
        <p:blipFill rotWithShape="1">
          <a:blip r:embed="rId3">
            <a:alphaModFix/>
          </a:blip>
          <a:srcRect b="0" l="5004" r="4995" t="0"/>
          <a:stretch/>
        </p:blipFill>
        <p:spPr>
          <a:xfrm>
            <a:off x="4267736" y="1990050"/>
            <a:ext cx="4066562" cy="25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Карантин - удачное время для ремонта</a:t>
            </a:r>
            <a:endParaRPr/>
          </a:p>
        </p:txBody>
      </p:sp>
      <p:sp>
        <p:nvSpPr>
          <p:cNvPr id="357" name="Google Shape;357;p25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• На 296% увеличился спрос на товары для ремонта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/>
              <a:t>• На 200% увеличилось число платных подписок на онлайн-сервисы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/>
              <a:t>• На 150% вырос спрос на настольные игры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/>
              <a:t>• На 120% - на товары для хобби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600"/>
              <a:t>• На 110% - книги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600"/>
              <a:t>• На 90-120% - товары для спорта</a:t>
            </a:r>
            <a:endParaRPr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Изменение потребительских настроений</a:t>
            </a:r>
            <a:endParaRPr/>
          </a:p>
        </p:txBody>
      </p:sp>
      <p:sp>
        <p:nvSpPr>
          <p:cNvPr id="363" name="Google Shape;363;p2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 13 неделе 2020 года ажиотаж спал. С 23 марта продажи выросли в традиционной рознице. Увеличение спроса в традиционном канале составило 4,6%, что подтверждает гипотезу о том, что потребность в свежих продуктах направит покупателей к ближайшим магазинам. Так же вырос спрос на снеки и кондитерские изделия.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ru"/>
              <a:t>Все это подтверждает предположение, что несмотря на эпидемию коронавируса, спрос на растительное масло сохранится. Людей сидят дома, потребляя продукты с высоким содержанием жиров, в частности, пальмового масла.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Доходы населения и безработица</a:t>
            </a:r>
            <a:endParaRPr/>
          </a:p>
        </p:txBody>
      </p:sp>
      <p:sp>
        <p:nvSpPr>
          <p:cNvPr id="369" name="Google Shape;369;p27"/>
          <p:cNvSpPr txBox="1"/>
          <p:nvPr>
            <p:ph idx="1" type="body"/>
          </p:nvPr>
        </p:nvSpPr>
        <p:spPr>
          <a:xfrm>
            <a:off x="5142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/>
              <a:t>Исследование Высшей школы экономики:</a:t>
            </a:r>
            <a:endParaRPr sz="1500"/>
          </a:p>
          <a:p>
            <a:pPr indent="-323850" lvl="0" marL="457200" rtl="0" algn="just"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lang="ru" sz="1500"/>
              <a:t>10% россиян потеряли работу</a:t>
            </a:r>
            <a:endParaRPr sz="1500"/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ru" sz="1500"/>
              <a:t>40% лишились части зарплаты</a:t>
            </a:r>
            <a:endParaRPr sz="1500"/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ru" sz="1500"/>
              <a:t>20% лишились премий</a:t>
            </a:r>
            <a:endParaRPr sz="15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500"/>
              <a:t>Итого: 70% работающих людей полностью или частично потеряли доходы.</a:t>
            </a:r>
            <a:endParaRPr sz="1500"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370" name="Google Shape;370;p27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1" name="Google Shape;3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4739" y="1990050"/>
            <a:ext cx="4389411" cy="25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8"/>
          <p:cNvSpPr txBox="1"/>
          <p:nvPr>
            <p:ph type="title"/>
          </p:nvPr>
        </p:nvSpPr>
        <p:spPr>
          <a:xfrm>
            <a:off x="1303800" y="598575"/>
            <a:ext cx="45252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Доверие политикам</a:t>
            </a:r>
            <a:endParaRPr/>
          </a:p>
        </p:txBody>
      </p:sp>
      <p:pic>
        <p:nvPicPr>
          <p:cNvPr id="377" name="Google Shape;377;p28"/>
          <p:cNvPicPr preferRelativeResize="0"/>
          <p:nvPr/>
        </p:nvPicPr>
        <p:blipFill rotWithShape="1">
          <a:blip r:embed="rId3">
            <a:alphaModFix/>
          </a:blip>
          <a:srcRect b="4072" l="0" r="0" t="4620"/>
          <a:stretch/>
        </p:blipFill>
        <p:spPr>
          <a:xfrm>
            <a:off x="5828850" y="237600"/>
            <a:ext cx="3315150" cy="469624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8"/>
          <p:cNvSpPr txBox="1"/>
          <p:nvPr>
            <p:ph idx="1" type="body"/>
          </p:nvPr>
        </p:nvSpPr>
        <p:spPr>
          <a:xfrm>
            <a:off x="1303800" y="1990050"/>
            <a:ext cx="43569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4"/>
              </a:rPr>
              <a:t>Опросы Левада</a:t>
            </a:r>
            <a:r>
              <a:rPr lang="ru"/>
              <a:t>: </a:t>
            </a:r>
            <a:r>
              <a:rPr lang="ru"/>
              <a:t>В июне 2020 был зафиксирован минимальный уровень доверия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23 июня Владимир Путин выступил с очередным обращением к россиянам. Он поблагодарил их за то, что они достойно прошли самый опасный период эпидемии. 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24 июня общее число инфицированных превысило 600 000. В этот же день в Москве на Красной площади состоялся парад в честь 75-летия Победы.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9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000"/>
              <a:t>Россия не смотря на пандемию уверенно идет на еще один рекорд по импорту пальмового масла.</a:t>
            </a:r>
            <a:endParaRPr b="0" sz="2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000"/>
              <a:t>Многие "эксперты" указывали на падение импорта пальмового масла в первом квартале, связывая это с действием НДС и прочими факторами. По данным ФТС, Россия увеличила закупки пальмового масла на 5%. За период январь-июль 2020 года импорт увеличился до 570 078 тонн. Для сравнения, за тот же период 2019 года импорт составил 542 656 тонн.</a:t>
            </a:r>
            <a:endParaRPr b="0" sz="2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июне </a:t>
            </a:r>
            <a:r>
              <a:rPr lang="ru"/>
              <a:t>Малайзия снизила экспортную пошлину на СРО до 0%. </a:t>
            </a:r>
            <a:endParaRPr/>
          </a:p>
        </p:txBody>
      </p:sp>
      <p:pic>
        <p:nvPicPr>
          <p:cNvPr id="389" name="Google Shape;38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57550" y="1990050"/>
            <a:ext cx="3601025" cy="216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0" name="Google Shape;390;p30"/>
          <p:cNvSpPr txBox="1"/>
          <p:nvPr>
            <p:ph idx="1" type="body"/>
          </p:nvPr>
        </p:nvSpPr>
        <p:spPr>
          <a:xfrm>
            <a:off x="310800" y="4352250"/>
            <a:ext cx="8347800" cy="5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ФАКТ: С начала года цена на малайзийское сырое пальмовое масло (СРО) на условиях FOB всегда (!) была ниже, чем на индонезийское. Разница достигала 40 долларов за тонну.</a:t>
            </a:r>
            <a:endParaRPr/>
          </a:p>
        </p:txBody>
      </p:sp>
      <p:pic>
        <p:nvPicPr>
          <p:cNvPr id="391" name="Google Shape;391;p30"/>
          <p:cNvPicPr preferRelativeResize="0"/>
          <p:nvPr/>
        </p:nvPicPr>
        <p:blipFill rotWithShape="1">
          <a:blip r:embed="rId4">
            <a:alphaModFix/>
          </a:blip>
          <a:srcRect b="3585" l="2591" r="1411" t="24409"/>
          <a:stretch/>
        </p:blipFill>
        <p:spPr>
          <a:xfrm>
            <a:off x="419300" y="1990050"/>
            <a:ext cx="4471999" cy="216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1"/>
          <p:cNvSpPr txBox="1"/>
          <p:nvPr>
            <p:ph type="title"/>
          </p:nvPr>
        </p:nvSpPr>
        <p:spPr>
          <a:xfrm>
            <a:off x="1303800" y="598575"/>
            <a:ext cx="48042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Прогноз цены до конца года</a:t>
            </a:r>
            <a:endParaRPr/>
          </a:p>
        </p:txBody>
      </p:sp>
      <p:sp>
        <p:nvSpPr>
          <p:cNvPr id="397" name="Google Shape;397;p31"/>
          <p:cNvSpPr txBox="1"/>
          <p:nvPr>
            <p:ph idx="1" type="body"/>
          </p:nvPr>
        </p:nvSpPr>
        <p:spPr>
          <a:xfrm>
            <a:off x="1303800" y="1990050"/>
            <a:ext cx="48042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Крупные импортеры восстановили запасы: </a:t>
            </a:r>
            <a:r>
              <a:rPr lang="ru"/>
              <a:t>До конца года цена на пальмовое масло (FCPO) вероятно останется в пределах 2700-3100 ринггит за тонну</a:t>
            </a:r>
            <a:endParaRPr/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Ла Нинья снижает урожайность: </a:t>
            </a:r>
            <a:r>
              <a:rPr lang="ru"/>
              <a:t>Рост ожидается в первой половине 2021 года</a:t>
            </a:r>
            <a:endParaRPr/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В 2021 году ожидается полное восстановление спроса</a:t>
            </a:r>
            <a:endParaRPr/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ru"/>
              <a:t>Цена на </a:t>
            </a:r>
            <a:r>
              <a:rPr lang="ru"/>
              <a:t>сырое </a:t>
            </a:r>
            <a:r>
              <a:rPr lang="ru"/>
              <a:t>пальмовое масло будет в диапазоне 700-770 долларов США за тонну</a:t>
            </a:r>
            <a:endParaRPr/>
          </a:p>
        </p:txBody>
      </p:sp>
      <p:pic>
        <p:nvPicPr>
          <p:cNvPr id="398" name="Google Shape;3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7996" y="0"/>
            <a:ext cx="264220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600"/>
              <a:t>Конец 2019 года ознаменовался самым большим за четыре года ростом цен на пальмовое масло. Средняя цена на пальмовое масло CIF Роттердам в январе 2020 года достигла 810 долларов США. И рыночные аналитики ожидали, что рост цен на пальмовое масло ускорится</a:t>
            </a:r>
            <a:endParaRPr b="0" sz="2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2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600"/>
              <a:t>ИНТЕРЕСНЫЙ ФАКТ</a:t>
            </a:r>
            <a:r>
              <a:rPr b="0" lang="ru" sz="2600"/>
              <a:t>: Малайзийский совет по пальмовому маслу (MPOB) продолжает модернизацию технологий, что позволит повысить производство продуктов масличной пальмы до 23% с 19%. На сегодняшний день разработано 667 технологий, из которых 30% были коммерциализированы.</a:t>
            </a:r>
            <a:endParaRPr b="0" sz="2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3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3"/>
          <p:cNvSpPr txBox="1"/>
          <p:nvPr/>
        </p:nvSpPr>
        <p:spPr>
          <a:xfrm>
            <a:off x="729450" y="7090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0" name="Google Shape;410;p33"/>
          <p:cNvSpPr txBox="1"/>
          <p:nvPr/>
        </p:nvSpPr>
        <p:spPr>
          <a:xfrm>
            <a:off x="729450" y="14692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Благодарю за внимание!</a:t>
            </a: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1" name="Google Shape;41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818300"/>
            <a:ext cx="1563050" cy="156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8950" y="1879253"/>
            <a:ext cx="1563050" cy="1441144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340000" dist="95250">
              <a:srgbClr val="FFFFFF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8575"/>
            <a:ext cx="1303800" cy="110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Пандемия: Вслед за Китаем Малайзия и Индия уходят на карантин</a:t>
            </a:r>
            <a:endParaRPr/>
          </a:p>
        </p:txBody>
      </p:sp>
      <p:sp>
        <p:nvSpPr>
          <p:cNvPr id="291" name="Google Shape;291;p15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/>
              <a:t>Малайзия приостановила работы на плантациях</a:t>
            </a:r>
            <a:r>
              <a:rPr lang="ru" sz="1500"/>
              <a:t>: правительство штата Сабах, на долю которого приходится 25% всего производства пальмового масла в стране, ранее постановило</a:t>
            </a:r>
            <a:r>
              <a:rPr lang="ru" sz="1500" u="sng">
                <a:solidFill>
                  <a:schemeClr val="hlink"/>
                </a:solidFill>
                <a:hlinkClick r:id="rId4"/>
              </a:rPr>
              <a:t> прекратить все работы</a:t>
            </a:r>
            <a:r>
              <a:rPr lang="ru" sz="1500"/>
              <a:t> в рамках борьбы с коронавирусом. Запрет продлится до 14 апреля. Решение правительства Сабах затронет около 65% плантаций в 1,2 млн. Га (2,96 млн. Акров) в штате.</a:t>
            </a:r>
            <a:endParaRPr sz="1500"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ru" sz="1500"/>
              <a:t>Индия уходит на карантин:</a:t>
            </a:r>
            <a:r>
              <a:rPr lang="ru" sz="1500"/>
              <a:t> </a:t>
            </a:r>
            <a:r>
              <a:rPr lang="ru" sz="1500" u="sng">
                <a:solidFill>
                  <a:schemeClr val="hlink"/>
                </a:solidFill>
                <a:hlinkClick r:id="rId5"/>
              </a:rPr>
              <a:t>1/6 населения земли уходит на карантин</a:t>
            </a:r>
            <a:r>
              <a:rPr lang="ru" sz="1500"/>
              <a:t>. А вместе с этим посыпался импорт - на 29%, а за ним цены на пальмовое масло - на 22%. Катастрофой стали</a:t>
            </a:r>
            <a:r>
              <a:rPr lang="ru" sz="1500" u="sng">
                <a:solidFill>
                  <a:schemeClr val="hlink"/>
                </a:solidFill>
                <a:hlinkClick r:id="rId6"/>
              </a:rPr>
              <a:t> ограничения на портовые операции и на импорт рафинированного пальмового масла</a:t>
            </a:r>
            <a:r>
              <a:rPr lang="ru" sz="1500"/>
              <a:t>.</a:t>
            </a:r>
            <a:endParaRPr sz="1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6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Цена на нефть рухнула до исторического минимума: WTI на короткое время “уходит в минус”</a:t>
            </a:r>
            <a:endParaRPr/>
          </a:p>
        </p:txBody>
      </p:sp>
      <p:pic>
        <p:nvPicPr>
          <p:cNvPr id="297" name="Google Shape;2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2738" y="180000"/>
            <a:ext cx="6178525" cy="383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7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Цена на пальмовое масло движется вниз вопреки всем прогнозам</a:t>
            </a:r>
            <a:endParaRPr/>
          </a:p>
        </p:txBody>
      </p:sp>
      <p:pic>
        <p:nvPicPr>
          <p:cNvPr id="303" name="Google Shape;30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9741" y="180000"/>
            <a:ext cx="6824519" cy="383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Fundamentals против рынка</a:t>
            </a:r>
            <a:endParaRPr/>
          </a:p>
        </p:txBody>
      </p:sp>
      <p:sp>
        <p:nvSpPr>
          <p:cNvPr id="309" name="Google Shape;309;p18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500"/>
              <a:t>Сокращающиеся рекордными темпами остатки, низкая урожайность и как следствие слабое производство не могут сдержать падение цен - с начала года пальмовое масло подешевело с более чем 3 тысяч ринггит до 2,200.</a:t>
            </a:r>
            <a:endParaRPr sz="1500"/>
          </a:p>
        </p:txBody>
      </p:sp>
      <p:pic>
        <p:nvPicPr>
          <p:cNvPr id="310" name="Google Shape;3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58838"/>
            <a:ext cx="9144000" cy="218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Логика - вниз, рынок - </a:t>
            </a:r>
            <a:r>
              <a:rPr lang="ru"/>
              <a:t>вверх</a:t>
            </a:r>
            <a:endParaRPr/>
          </a:p>
        </p:txBody>
      </p:sp>
      <p:sp>
        <p:nvSpPr>
          <p:cNvPr id="316" name="Google Shape;316;p19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600"/>
              <a:t>Остатки пробивают дно, практически каждый месяц статистика демонстрирует более чем миллионное отставание от соответствующих показателей за прошлый год.</a:t>
            </a:r>
            <a:endParaRPr sz="1600"/>
          </a:p>
        </p:txBody>
      </p:sp>
      <p:pic>
        <p:nvPicPr>
          <p:cNvPr id="317" name="Google Shape;3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5309"/>
            <a:ext cx="9144000" cy="2078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Парадоксальная ситуация на рынке</a:t>
            </a:r>
            <a:endParaRPr/>
          </a:p>
        </p:txBody>
      </p:sp>
      <p:sp>
        <p:nvSpPr>
          <p:cNvPr id="323" name="Google Shape;323;p20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24" name="Google Shape;3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3225" y="1738475"/>
            <a:ext cx="5117547" cy="25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Парадоксальная ситуация на рынке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1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31" name="Google Shape;3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00" y="1990050"/>
            <a:ext cx="3948811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9775" y="1990050"/>
            <a:ext cx="4554300" cy="16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